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56" r:id="rId2"/>
    <p:sldId id="257" r:id="rId3"/>
    <p:sldId id="258" r:id="rId4"/>
    <p:sldId id="261" r:id="rId5"/>
    <p:sldId id="262" r:id="rId6"/>
    <p:sldId id="259" r:id="rId7"/>
    <p:sldId id="260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7E5B025-6E1B-412A-9A38-E2589617271F}" type="doc">
      <dgm:prSet loTypeId="urn:microsoft.com/office/officeart/2005/8/layout/cycle3" loCatId="cycle" qsTypeId="urn:microsoft.com/office/officeart/2005/8/quickstyle/3d4" qsCatId="3D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80D4D31A-3553-45D9-A1B3-7C7AD417E62F}">
      <dgm:prSet phldrT="[Texto]"/>
      <dgm:spPr/>
      <dgm:t>
        <a:bodyPr/>
        <a:lstStyle/>
        <a:p>
          <a:r>
            <a:rPr lang="es-CO" dirty="0" smtClean="0"/>
            <a:t>El contador (0-9)=0 y el contador (0-5)=0</a:t>
          </a:r>
          <a:endParaRPr lang="es-CO" dirty="0"/>
        </a:p>
      </dgm:t>
    </dgm:pt>
    <dgm:pt modelId="{8C75FA07-98EB-49A3-8368-92855782D69C}" type="parTrans" cxnId="{B228E08C-4E30-402C-AE16-B0891379DF21}">
      <dgm:prSet/>
      <dgm:spPr/>
      <dgm:t>
        <a:bodyPr/>
        <a:lstStyle/>
        <a:p>
          <a:endParaRPr lang="es-CO"/>
        </a:p>
      </dgm:t>
    </dgm:pt>
    <dgm:pt modelId="{059A08C3-D8DD-4AFA-8960-78CF21ADEE9F}" type="sibTrans" cxnId="{B228E08C-4E30-402C-AE16-B0891379DF21}">
      <dgm:prSet/>
      <dgm:spPr/>
      <dgm:t>
        <a:bodyPr/>
        <a:lstStyle/>
        <a:p>
          <a:endParaRPr lang="es-CO"/>
        </a:p>
      </dgm:t>
    </dgm:pt>
    <dgm:pt modelId="{A1CA1DB6-712C-40AC-8BA5-AA4E3C75AAAD}">
      <dgm:prSet phldrT="[Texto]"/>
      <dgm:spPr/>
      <dgm:t>
        <a:bodyPr/>
        <a:lstStyle/>
        <a:p>
          <a:r>
            <a:rPr lang="es-CO" dirty="0" smtClean="0"/>
            <a:t>Si input=1, el contador (0-9) pasa al siguiente estado</a:t>
          </a:r>
          <a:endParaRPr lang="es-CO" dirty="0"/>
        </a:p>
      </dgm:t>
    </dgm:pt>
    <dgm:pt modelId="{7592959D-0E8C-4A9D-885B-5C7BD9094B02}" type="parTrans" cxnId="{B3924E15-8D87-45B7-99C9-C9A36F74D963}">
      <dgm:prSet/>
      <dgm:spPr/>
      <dgm:t>
        <a:bodyPr/>
        <a:lstStyle/>
        <a:p>
          <a:endParaRPr lang="es-CO"/>
        </a:p>
      </dgm:t>
    </dgm:pt>
    <dgm:pt modelId="{B6B46526-1425-42F9-91B8-A9ABB9008D44}" type="sibTrans" cxnId="{B3924E15-8D87-45B7-99C9-C9A36F74D963}">
      <dgm:prSet/>
      <dgm:spPr/>
      <dgm:t>
        <a:bodyPr/>
        <a:lstStyle/>
        <a:p>
          <a:endParaRPr lang="es-CO"/>
        </a:p>
      </dgm:t>
    </dgm:pt>
    <dgm:pt modelId="{D192B6ED-DB31-4D9A-BAE9-0574211D18DA}">
      <dgm:prSet phldrT="[Texto]"/>
      <dgm:spPr/>
      <dgm:t>
        <a:bodyPr/>
        <a:lstStyle/>
        <a:p>
          <a:r>
            <a:rPr lang="es-CO" dirty="0" smtClean="0"/>
            <a:t>Si el contador (0-9)=9,  </a:t>
          </a:r>
          <a:r>
            <a:rPr lang="es-CO" dirty="0" err="1" smtClean="0"/>
            <a:t>carry</a:t>
          </a:r>
          <a:r>
            <a:rPr lang="es-CO" dirty="0" smtClean="0"/>
            <a:t> =1 y el contador (0-9) =0</a:t>
          </a:r>
          <a:endParaRPr lang="es-CO" dirty="0"/>
        </a:p>
      </dgm:t>
    </dgm:pt>
    <dgm:pt modelId="{A84358C7-6BD7-46BA-BE6B-0C765DCDA107}" type="parTrans" cxnId="{54F43615-3DBF-44B1-B02A-5C95A00C1C54}">
      <dgm:prSet/>
      <dgm:spPr/>
      <dgm:t>
        <a:bodyPr/>
        <a:lstStyle/>
        <a:p>
          <a:endParaRPr lang="es-CO"/>
        </a:p>
      </dgm:t>
    </dgm:pt>
    <dgm:pt modelId="{00912B46-1622-4E32-8B38-4F6055C4A8CE}" type="sibTrans" cxnId="{54F43615-3DBF-44B1-B02A-5C95A00C1C54}">
      <dgm:prSet/>
      <dgm:spPr/>
      <dgm:t>
        <a:bodyPr/>
        <a:lstStyle/>
        <a:p>
          <a:endParaRPr lang="es-CO"/>
        </a:p>
      </dgm:t>
    </dgm:pt>
    <dgm:pt modelId="{B36D459D-36F1-4C20-8A10-72A33C484019}">
      <dgm:prSet phldrT="[Texto]"/>
      <dgm:spPr/>
      <dgm:t>
        <a:bodyPr/>
        <a:lstStyle/>
        <a:p>
          <a:r>
            <a:rPr lang="es-CO" dirty="0" smtClean="0"/>
            <a:t>Si </a:t>
          </a:r>
          <a:r>
            <a:rPr lang="es-CO" dirty="0" err="1" smtClean="0"/>
            <a:t>carry</a:t>
          </a:r>
          <a:r>
            <a:rPr lang="es-CO" dirty="0" smtClean="0"/>
            <a:t>=1 el contador (0-5) pasa al siguiente estado.</a:t>
          </a:r>
          <a:endParaRPr lang="es-CO" dirty="0"/>
        </a:p>
      </dgm:t>
    </dgm:pt>
    <dgm:pt modelId="{3DCDCF6F-8372-45C0-A57F-D9CE40DF8AC8}" type="parTrans" cxnId="{603B696E-5A4C-48BF-AD9D-7FE23A3F39D6}">
      <dgm:prSet/>
      <dgm:spPr/>
      <dgm:t>
        <a:bodyPr/>
        <a:lstStyle/>
        <a:p>
          <a:endParaRPr lang="es-CO"/>
        </a:p>
      </dgm:t>
    </dgm:pt>
    <dgm:pt modelId="{4D1C910F-AFE0-4E5C-8C91-2A56599CA3F0}" type="sibTrans" cxnId="{603B696E-5A4C-48BF-AD9D-7FE23A3F39D6}">
      <dgm:prSet/>
      <dgm:spPr/>
      <dgm:t>
        <a:bodyPr/>
        <a:lstStyle/>
        <a:p>
          <a:endParaRPr lang="es-CO"/>
        </a:p>
      </dgm:t>
    </dgm:pt>
    <dgm:pt modelId="{F195802C-5C51-4E14-A742-4675BBA3559F}">
      <dgm:prSet phldrT="[Texto]"/>
      <dgm:spPr/>
      <dgm:t>
        <a:bodyPr/>
        <a:lstStyle/>
        <a:p>
          <a:r>
            <a:rPr lang="es-CO" dirty="0" smtClean="0"/>
            <a:t>Si </a:t>
          </a:r>
          <a:r>
            <a:rPr lang="es-CO" dirty="0" err="1" smtClean="0"/>
            <a:t>carry</a:t>
          </a:r>
          <a:r>
            <a:rPr lang="es-CO" dirty="0" smtClean="0"/>
            <a:t>=0, el contador (0-5) se mantiene en su estado actual.</a:t>
          </a:r>
          <a:endParaRPr lang="es-CO" dirty="0"/>
        </a:p>
      </dgm:t>
    </dgm:pt>
    <dgm:pt modelId="{EE108AA8-B8F5-4F3F-99B4-59106995650F}" type="parTrans" cxnId="{47C621B6-E5E0-4CC2-829F-1B9C01CDE823}">
      <dgm:prSet/>
      <dgm:spPr/>
      <dgm:t>
        <a:bodyPr/>
        <a:lstStyle/>
        <a:p>
          <a:endParaRPr lang="es-CO"/>
        </a:p>
      </dgm:t>
    </dgm:pt>
    <dgm:pt modelId="{D6F97854-4B24-43B8-9051-99026F379FF8}" type="sibTrans" cxnId="{47C621B6-E5E0-4CC2-829F-1B9C01CDE823}">
      <dgm:prSet/>
      <dgm:spPr/>
      <dgm:t>
        <a:bodyPr/>
        <a:lstStyle/>
        <a:p>
          <a:endParaRPr lang="es-CO"/>
        </a:p>
      </dgm:t>
    </dgm:pt>
    <dgm:pt modelId="{374797C0-39F7-47D2-B60F-B5163D457DCD}" type="pres">
      <dgm:prSet presAssocID="{27E5B025-6E1B-412A-9A38-E2589617271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228CE09F-6CA9-43EA-924D-034CD0BB08B4}" type="pres">
      <dgm:prSet presAssocID="{27E5B025-6E1B-412A-9A38-E2589617271F}" presName="cycle" presStyleCnt="0"/>
      <dgm:spPr/>
    </dgm:pt>
    <dgm:pt modelId="{F3DFEADA-F45F-43F9-9BA3-EF86E51826BE}" type="pres">
      <dgm:prSet presAssocID="{80D4D31A-3553-45D9-A1B3-7C7AD417E62F}" presName="nodeFirs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52231845-F254-4D2A-AAC7-F51E45440334}" type="pres">
      <dgm:prSet presAssocID="{059A08C3-D8DD-4AFA-8960-78CF21ADEE9F}" presName="sibTransFirstNode" presStyleLbl="bgShp" presStyleIdx="0" presStyleCnt="1"/>
      <dgm:spPr/>
      <dgm:t>
        <a:bodyPr/>
        <a:lstStyle/>
        <a:p>
          <a:endParaRPr lang="es-CO"/>
        </a:p>
      </dgm:t>
    </dgm:pt>
    <dgm:pt modelId="{4AB882E5-E6FF-46E2-B8AC-E887ADF64A74}" type="pres">
      <dgm:prSet presAssocID="{A1CA1DB6-712C-40AC-8BA5-AA4E3C75AAAD}" presName="nodeFollowingNodes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CFDC8C8F-5E0D-4D03-9D81-B2555EBD219F}" type="pres">
      <dgm:prSet presAssocID="{D192B6ED-DB31-4D9A-BAE9-0574211D18DA}" presName="nodeFollowingNodes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F9AFC14D-1095-494D-8461-8A4F4A5262F3}" type="pres">
      <dgm:prSet presAssocID="{B36D459D-36F1-4C20-8A10-72A33C484019}" presName="nodeFollowingNodes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DAFF9041-89E9-4BB0-8AFF-F79DC652734C}" type="pres">
      <dgm:prSet presAssocID="{F195802C-5C51-4E14-A742-4675BBA3559F}" presName="nodeFollowingNodes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42C16E3E-9D0B-4ED8-ACAE-A14856A7EDF8}" type="presOf" srcId="{F195802C-5C51-4E14-A742-4675BBA3559F}" destId="{DAFF9041-89E9-4BB0-8AFF-F79DC652734C}" srcOrd="0" destOrd="0" presId="urn:microsoft.com/office/officeart/2005/8/layout/cycle3"/>
    <dgm:cxn modelId="{54F43615-3DBF-44B1-B02A-5C95A00C1C54}" srcId="{27E5B025-6E1B-412A-9A38-E2589617271F}" destId="{D192B6ED-DB31-4D9A-BAE9-0574211D18DA}" srcOrd="2" destOrd="0" parTransId="{A84358C7-6BD7-46BA-BE6B-0C765DCDA107}" sibTransId="{00912B46-1622-4E32-8B38-4F6055C4A8CE}"/>
    <dgm:cxn modelId="{47C621B6-E5E0-4CC2-829F-1B9C01CDE823}" srcId="{27E5B025-6E1B-412A-9A38-E2589617271F}" destId="{F195802C-5C51-4E14-A742-4675BBA3559F}" srcOrd="4" destOrd="0" parTransId="{EE108AA8-B8F5-4F3F-99B4-59106995650F}" sibTransId="{D6F97854-4B24-43B8-9051-99026F379FF8}"/>
    <dgm:cxn modelId="{A575C335-7C39-4278-B363-584C8F6220EB}" type="presOf" srcId="{B36D459D-36F1-4C20-8A10-72A33C484019}" destId="{F9AFC14D-1095-494D-8461-8A4F4A5262F3}" srcOrd="0" destOrd="0" presId="urn:microsoft.com/office/officeart/2005/8/layout/cycle3"/>
    <dgm:cxn modelId="{603B696E-5A4C-48BF-AD9D-7FE23A3F39D6}" srcId="{27E5B025-6E1B-412A-9A38-E2589617271F}" destId="{B36D459D-36F1-4C20-8A10-72A33C484019}" srcOrd="3" destOrd="0" parTransId="{3DCDCF6F-8372-45C0-A57F-D9CE40DF8AC8}" sibTransId="{4D1C910F-AFE0-4E5C-8C91-2A56599CA3F0}"/>
    <dgm:cxn modelId="{B3924E15-8D87-45B7-99C9-C9A36F74D963}" srcId="{27E5B025-6E1B-412A-9A38-E2589617271F}" destId="{A1CA1DB6-712C-40AC-8BA5-AA4E3C75AAAD}" srcOrd="1" destOrd="0" parTransId="{7592959D-0E8C-4A9D-885B-5C7BD9094B02}" sibTransId="{B6B46526-1425-42F9-91B8-A9ABB9008D44}"/>
    <dgm:cxn modelId="{F4F3F628-4592-4B21-B1E6-8FE37A583ED5}" type="presOf" srcId="{A1CA1DB6-712C-40AC-8BA5-AA4E3C75AAAD}" destId="{4AB882E5-E6FF-46E2-B8AC-E887ADF64A74}" srcOrd="0" destOrd="0" presId="urn:microsoft.com/office/officeart/2005/8/layout/cycle3"/>
    <dgm:cxn modelId="{30B6C96B-1326-458D-9C5B-F73FA0E46DD5}" type="presOf" srcId="{27E5B025-6E1B-412A-9A38-E2589617271F}" destId="{374797C0-39F7-47D2-B60F-B5163D457DCD}" srcOrd="0" destOrd="0" presId="urn:microsoft.com/office/officeart/2005/8/layout/cycle3"/>
    <dgm:cxn modelId="{C4A7440B-1AC0-4AE4-956A-4927B111A367}" type="presOf" srcId="{80D4D31A-3553-45D9-A1B3-7C7AD417E62F}" destId="{F3DFEADA-F45F-43F9-9BA3-EF86E51826BE}" srcOrd="0" destOrd="0" presId="urn:microsoft.com/office/officeart/2005/8/layout/cycle3"/>
    <dgm:cxn modelId="{0FEE1229-445E-4228-8947-3AC2F5A48EF6}" type="presOf" srcId="{D192B6ED-DB31-4D9A-BAE9-0574211D18DA}" destId="{CFDC8C8F-5E0D-4D03-9D81-B2555EBD219F}" srcOrd="0" destOrd="0" presId="urn:microsoft.com/office/officeart/2005/8/layout/cycle3"/>
    <dgm:cxn modelId="{B228E08C-4E30-402C-AE16-B0891379DF21}" srcId="{27E5B025-6E1B-412A-9A38-E2589617271F}" destId="{80D4D31A-3553-45D9-A1B3-7C7AD417E62F}" srcOrd="0" destOrd="0" parTransId="{8C75FA07-98EB-49A3-8368-92855782D69C}" sibTransId="{059A08C3-D8DD-4AFA-8960-78CF21ADEE9F}"/>
    <dgm:cxn modelId="{4E004509-6A99-41B3-A812-8ED2AEB986FD}" type="presOf" srcId="{059A08C3-D8DD-4AFA-8960-78CF21ADEE9F}" destId="{52231845-F254-4D2A-AAC7-F51E45440334}" srcOrd="0" destOrd="0" presId="urn:microsoft.com/office/officeart/2005/8/layout/cycle3"/>
    <dgm:cxn modelId="{CA712794-3555-49C4-8D79-086B637AC1C0}" type="presParOf" srcId="{374797C0-39F7-47D2-B60F-B5163D457DCD}" destId="{228CE09F-6CA9-43EA-924D-034CD0BB08B4}" srcOrd="0" destOrd="0" presId="urn:microsoft.com/office/officeart/2005/8/layout/cycle3"/>
    <dgm:cxn modelId="{3EBE673C-FF1D-4FCE-8937-730B701845AB}" type="presParOf" srcId="{228CE09F-6CA9-43EA-924D-034CD0BB08B4}" destId="{F3DFEADA-F45F-43F9-9BA3-EF86E51826BE}" srcOrd="0" destOrd="0" presId="urn:microsoft.com/office/officeart/2005/8/layout/cycle3"/>
    <dgm:cxn modelId="{16E90BDF-C716-4D5D-B45B-DFFCB6D9418B}" type="presParOf" srcId="{228CE09F-6CA9-43EA-924D-034CD0BB08B4}" destId="{52231845-F254-4D2A-AAC7-F51E45440334}" srcOrd="1" destOrd="0" presId="urn:microsoft.com/office/officeart/2005/8/layout/cycle3"/>
    <dgm:cxn modelId="{112D14FF-CCAA-42AD-8CE8-71F5DF382EB2}" type="presParOf" srcId="{228CE09F-6CA9-43EA-924D-034CD0BB08B4}" destId="{4AB882E5-E6FF-46E2-B8AC-E887ADF64A74}" srcOrd="2" destOrd="0" presId="urn:microsoft.com/office/officeart/2005/8/layout/cycle3"/>
    <dgm:cxn modelId="{50F7054D-2472-4CD5-80C9-52EA3A5F7087}" type="presParOf" srcId="{228CE09F-6CA9-43EA-924D-034CD0BB08B4}" destId="{CFDC8C8F-5E0D-4D03-9D81-B2555EBD219F}" srcOrd="3" destOrd="0" presId="urn:microsoft.com/office/officeart/2005/8/layout/cycle3"/>
    <dgm:cxn modelId="{80C6DA2D-67D6-43A9-A863-08D6E8D9A316}" type="presParOf" srcId="{228CE09F-6CA9-43EA-924D-034CD0BB08B4}" destId="{F9AFC14D-1095-494D-8461-8A4F4A5262F3}" srcOrd="4" destOrd="0" presId="urn:microsoft.com/office/officeart/2005/8/layout/cycle3"/>
    <dgm:cxn modelId="{E3F4A64F-C706-4F4F-8AE3-F703BD25A7EC}" type="presParOf" srcId="{228CE09F-6CA9-43EA-924D-034CD0BB08B4}" destId="{DAFF9041-89E9-4BB0-8AFF-F79DC652734C}" srcOrd="5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2231845-F254-4D2A-AAC7-F51E45440334}">
      <dsp:nvSpPr>
        <dsp:cNvPr id="0" name=""/>
        <dsp:cNvSpPr/>
      </dsp:nvSpPr>
      <dsp:spPr>
        <a:xfrm>
          <a:off x="3268938" y="-35118"/>
          <a:ext cx="5199426" cy="5199426"/>
        </a:xfrm>
        <a:prstGeom prst="circularArrow">
          <a:avLst>
            <a:gd name="adj1" fmla="val 5544"/>
            <a:gd name="adj2" fmla="val 330680"/>
            <a:gd name="adj3" fmla="val 13725643"/>
            <a:gd name="adj4" fmla="val 17416642"/>
            <a:gd name="adj5" fmla="val 5757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127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3DFEADA-F45F-43F9-9BA3-EF86E51826BE}">
      <dsp:nvSpPr>
        <dsp:cNvPr id="0" name=""/>
        <dsp:cNvSpPr/>
      </dsp:nvSpPr>
      <dsp:spPr>
        <a:xfrm>
          <a:off x="4625002" y="954"/>
          <a:ext cx="2487299" cy="124364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800" kern="1200" dirty="0" smtClean="0"/>
            <a:t>El contador (0-9)=0 y el contador (0-5)=0</a:t>
          </a:r>
          <a:endParaRPr lang="es-CO" sz="1800" kern="1200" dirty="0"/>
        </a:p>
      </dsp:txBody>
      <dsp:txXfrm>
        <a:off x="4625002" y="954"/>
        <a:ext cx="2487299" cy="1243649"/>
      </dsp:txXfrm>
    </dsp:sp>
    <dsp:sp modelId="{4AB882E5-E6FF-46E2-B8AC-E887ADF64A74}">
      <dsp:nvSpPr>
        <dsp:cNvPr id="0" name=""/>
        <dsp:cNvSpPr/>
      </dsp:nvSpPr>
      <dsp:spPr>
        <a:xfrm>
          <a:off x="6733722" y="1533029"/>
          <a:ext cx="2487299" cy="124364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800" kern="1200" dirty="0" smtClean="0"/>
            <a:t>Si input=1, el contador (0-9) pasa al siguiente estado</a:t>
          </a:r>
          <a:endParaRPr lang="es-CO" sz="1800" kern="1200" dirty="0"/>
        </a:p>
      </dsp:txBody>
      <dsp:txXfrm>
        <a:off x="6733722" y="1533029"/>
        <a:ext cx="2487299" cy="1243649"/>
      </dsp:txXfrm>
    </dsp:sp>
    <dsp:sp modelId="{CFDC8C8F-5E0D-4D03-9D81-B2555EBD219F}">
      <dsp:nvSpPr>
        <dsp:cNvPr id="0" name=""/>
        <dsp:cNvSpPr/>
      </dsp:nvSpPr>
      <dsp:spPr>
        <a:xfrm>
          <a:off x="5928262" y="4011979"/>
          <a:ext cx="2487299" cy="124364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800" kern="1200" dirty="0" smtClean="0"/>
            <a:t>Si el contador (0-9)=9,  </a:t>
          </a:r>
          <a:r>
            <a:rPr lang="es-CO" sz="1800" kern="1200" dirty="0" err="1" smtClean="0"/>
            <a:t>carry</a:t>
          </a:r>
          <a:r>
            <a:rPr lang="es-CO" sz="1800" kern="1200" dirty="0" smtClean="0"/>
            <a:t> =1 y el contador (0-9) =0</a:t>
          </a:r>
          <a:endParaRPr lang="es-CO" sz="1800" kern="1200" dirty="0"/>
        </a:p>
      </dsp:txBody>
      <dsp:txXfrm>
        <a:off x="5928262" y="4011979"/>
        <a:ext cx="2487299" cy="1243649"/>
      </dsp:txXfrm>
    </dsp:sp>
    <dsp:sp modelId="{F9AFC14D-1095-494D-8461-8A4F4A5262F3}">
      <dsp:nvSpPr>
        <dsp:cNvPr id="0" name=""/>
        <dsp:cNvSpPr/>
      </dsp:nvSpPr>
      <dsp:spPr>
        <a:xfrm>
          <a:off x="3321741" y="4011979"/>
          <a:ext cx="2487299" cy="124364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800" kern="1200" dirty="0" smtClean="0"/>
            <a:t>Si </a:t>
          </a:r>
          <a:r>
            <a:rPr lang="es-CO" sz="1800" kern="1200" dirty="0" err="1" smtClean="0"/>
            <a:t>carry</a:t>
          </a:r>
          <a:r>
            <a:rPr lang="es-CO" sz="1800" kern="1200" dirty="0" smtClean="0"/>
            <a:t>=1 el contador (0-5) pasa al siguiente estado.</a:t>
          </a:r>
          <a:endParaRPr lang="es-CO" sz="1800" kern="1200" dirty="0"/>
        </a:p>
      </dsp:txBody>
      <dsp:txXfrm>
        <a:off x="3321741" y="4011979"/>
        <a:ext cx="2487299" cy="1243649"/>
      </dsp:txXfrm>
    </dsp:sp>
    <dsp:sp modelId="{DAFF9041-89E9-4BB0-8AFF-F79DC652734C}">
      <dsp:nvSpPr>
        <dsp:cNvPr id="0" name=""/>
        <dsp:cNvSpPr/>
      </dsp:nvSpPr>
      <dsp:spPr>
        <a:xfrm>
          <a:off x="2516281" y="1533029"/>
          <a:ext cx="2487299" cy="124364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800" kern="1200" dirty="0" smtClean="0"/>
            <a:t>Si </a:t>
          </a:r>
          <a:r>
            <a:rPr lang="es-CO" sz="1800" kern="1200" dirty="0" err="1" smtClean="0"/>
            <a:t>carry</a:t>
          </a:r>
          <a:r>
            <a:rPr lang="es-CO" sz="1800" kern="1200" dirty="0" smtClean="0"/>
            <a:t>=0, el contador (0-5) se mantiene en su estado actual.</a:t>
          </a:r>
          <a:endParaRPr lang="es-CO" sz="1800" kern="1200" dirty="0"/>
        </a:p>
      </dsp:txBody>
      <dsp:txXfrm>
        <a:off x="2516281" y="1533029"/>
        <a:ext cx="2487299" cy="124364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06AD56-8A49-41BE-AED0-093292FAC9C1}" type="datetimeFigureOut">
              <a:rPr lang="es-CO" smtClean="0"/>
              <a:pPr/>
              <a:t>29/09/2010</a:t>
            </a:fld>
            <a:endParaRPr lang="es-CO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10E638-FC8B-4011-BA7A-CFF11592B8D3}" type="slidenum">
              <a:rPr lang="es-CO" smtClean="0"/>
              <a:pPr/>
              <a:t>‹Nº›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10E638-FC8B-4011-BA7A-CFF11592B8D3}" type="slidenum">
              <a:rPr lang="es-CO" smtClean="0"/>
              <a:pPr/>
              <a:t>1</a:t>
            </a:fld>
            <a:endParaRPr lang="es-CO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10E638-FC8B-4011-BA7A-CFF11592B8D3}" type="slidenum">
              <a:rPr lang="es-CO" smtClean="0"/>
              <a:pPr/>
              <a:t>10</a:t>
            </a:fld>
            <a:endParaRPr lang="es-CO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10E638-FC8B-4011-BA7A-CFF11592B8D3}" type="slidenum">
              <a:rPr lang="es-CO" smtClean="0"/>
              <a:pPr/>
              <a:t>2</a:t>
            </a:fld>
            <a:endParaRPr lang="es-CO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10E638-FC8B-4011-BA7A-CFF11592B8D3}" type="slidenum">
              <a:rPr lang="es-CO" smtClean="0"/>
              <a:pPr/>
              <a:t>3</a:t>
            </a:fld>
            <a:endParaRPr lang="es-CO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10E638-FC8B-4011-BA7A-CFF11592B8D3}" type="slidenum">
              <a:rPr lang="es-CO" smtClean="0"/>
              <a:pPr/>
              <a:t>4</a:t>
            </a:fld>
            <a:endParaRPr lang="es-CO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10E638-FC8B-4011-BA7A-CFF11592B8D3}" type="slidenum">
              <a:rPr lang="es-CO" smtClean="0"/>
              <a:pPr/>
              <a:t>5</a:t>
            </a:fld>
            <a:endParaRPr lang="es-CO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10E638-FC8B-4011-BA7A-CFF11592B8D3}" type="slidenum">
              <a:rPr lang="es-CO" smtClean="0"/>
              <a:pPr/>
              <a:t>6</a:t>
            </a:fld>
            <a:endParaRPr lang="es-CO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10E638-FC8B-4011-BA7A-CFF11592B8D3}" type="slidenum">
              <a:rPr lang="es-CO" smtClean="0"/>
              <a:pPr/>
              <a:t>7</a:t>
            </a:fld>
            <a:endParaRPr lang="es-CO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10E638-FC8B-4011-BA7A-CFF11592B8D3}" type="slidenum">
              <a:rPr lang="es-CO" smtClean="0"/>
              <a:pPr/>
              <a:t>8</a:t>
            </a:fld>
            <a:endParaRPr lang="es-CO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10E638-FC8B-4011-BA7A-CFF11592B8D3}" type="slidenum">
              <a:rPr lang="es-CO" smtClean="0"/>
              <a:pPr/>
              <a:t>9</a:t>
            </a:fld>
            <a:endParaRPr lang="es-CO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60A7D-3D86-4929-BD59-CAF83CE4BF23}" type="datetimeFigureOut">
              <a:rPr lang="es-CO" smtClean="0"/>
              <a:pPr/>
              <a:t>29/09/2010</a:t>
            </a:fld>
            <a:endParaRPr lang="es-CO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A8F84-0D22-4018-96AF-AC1C915D2F35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60A7D-3D86-4929-BD59-CAF83CE4BF23}" type="datetimeFigureOut">
              <a:rPr lang="es-CO" smtClean="0"/>
              <a:pPr/>
              <a:t>29/09/2010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A8F84-0D22-4018-96AF-AC1C915D2F35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60A7D-3D86-4929-BD59-CAF83CE4BF23}" type="datetimeFigureOut">
              <a:rPr lang="es-CO" smtClean="0"/>
              <a:pPr/>
              <a:t>29/09/2010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A8F84-0D22-4018-96AF-AC1C915D2F35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60A7D-3D86-4929-BD59-CAF83CE4BF23}" type="datetimeFigureOut">
              <a:rPr lang="es-CO" smtClean="0"/>
              <a:pPr/>
              <a:t>29/09/2010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A8F84-0D22-4018-96AF-AC1C915D2F35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60A7D-3D86-4929-BD59-CAF83CE4BF23}" type="datetimeFigureOut">
              <a:rPr lang="es-CO" smtClean="0"/>
              <a:pPr/>
              <a:t>29/09/2010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A8F84-0D22-4018-96AF-AC1C915D2F35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60A7D-3D86-4929-BD59-CAF83CE4BF23}" type="datetimeFigureOut">
              <a:rPr lang="es-CO" smtClean="0"/>
              <a:pPr/>
              <a:t>29/09/2010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A8F84-0D22-4018-96AF-AC1C915D2F35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60A7D-3D86-4929-BD59-CAF83CE4BF23}" type="datetimeFigureOut">
              <a:rPr lang="es-CO" smtClean="0"/>
              <a:pPr/>
              <a:t>29/09/2010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A8F84-0D22-4018-96AF-AC1C915D2F35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60A7D-3D86-4929-BD59-CAF83CE4BF23}" type="datetimeFigureOut">
              <a:rPr lang="es-CO" smtClean="0"/>
              <a:pPr/>
              <a:t>29/09/2010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A8F84-0D22-4018-96AF-AC1C915D2F35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60A7D-3D86-4929-BD59-CAF83CE4BF23}" type="datetimeFigureOut">
              <a:rPr lang="es-CO" smtClean="0"/>
              <a:pPr/>
              <a:t>29/09/2010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A8F84-0D22-4018-96AF-AC1C915D2F35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60A7D-3D86-4929-BD59-CAF83CE4BF23}" type="datetimeFigureOut">
              <a:rPr lang="es-CO" smtClean="0"/>
              <a:pPr/>
              <a:t>29/09/2010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A8F84-0D22-4018-96AF-AC1C915D2F35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ortar y redondear rectángulo de esquina sencilla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Triángulo rectángulo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60A7D-3D86-4929-BD59-CAF83CE4BF23}" type="datetimeFigureOut">
              <a:rPr lang="es-CO" smtClean="0"/>
              <a:pPr/>
              <a:t>29/09/2010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6FA8F84-0D22-4018-96AF-AC1C915D2F35}" type="slidenum">
              <a:rPr lang="es-CO" smtClean="0"/>
              <a:pPr/>
              <a:t>‹Nº›</a:t>
            </a:fld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10" name="9 Forma libre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Forma libre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8D60A7D-3D86-4929-BD59-CAF83CE4BF23}" type="datetimeFigureOut">
              <a:rPr lang="es-CO" smtClean="0"/>
              <a:pPr/>
              <a:t>29/09/2010</a:t>
            </a:fld>
            <a:endParaRPr lang="es-CO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6FA8F84-0D22-4018-96AF-AC1C915D2F35}" type="slidenum">
              <a:rPr lang="es-CO" smtClean="0"/>
              <a:pPr/>
              <a:t>‹Nº›</a:t>
            </a:fld>
            <a:endParaRPr lang="es-CO"/>
          </a:p>
        </p:txBody>
      </p:sp>
      <p:grpSp>
        <p:nvGrpSpPr>
          <p:cNvPr id="2" name="1 Grupo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12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-252536" y="548680"/>
            <a:ext cx="8637584" cy="2651720"/>
          </a:xfrm>
        </p:spPr>
        <p:txBody>
          <a:bodyPr/>
          <a:lstStyle/>
          <a:p>
            <a:r>
              <a:rPr lang="es-CO" dirty="0" smtClean="0"/>
              <a:t>Taller </a:t>
            </a:r>
            <a:r>
              <a:rPr lang="es-CO" dirty="0" smtClean="0"/>
              <a:t>Contadores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927032" cy="2504720"/>
          </a:xfrm>
        </p:spPr>
        <p:txBody>
          <a:bodyPr>
            <a:normAutofit fontScale="85000" lnSpcReduction="20000"/>
          </a:bodyPr>
          <a:lstStyle/>
          <a:p>
            <a:r>
              <a:rPr lang="es-CO" dirty="0" smtClean="0"/>
              <a:t>Cristian Torres</a:t>
            </a:r>
          </a:p>
          <a:p>
            <a:r>
              <a:rPr lang="es-CO" dirty="0" smtClean="0"/>
              <a:t>Jorge Ropero</a:t>
            </a:r>
          </a:p>
          <a:p>
            <a:r>
              <a:rPr lang="es-CO" dirty="0" err="1" smtClean="0"/>
              <a:t>Jason</a:t>
            </a:r>
            <a:r>
              <a:rPr lang="es-CO" dirty="0" smtClean="0"/>
              <a:t> </a:t>
            </a:r>
            <a:r>
              <a:rPr lang="es-CO" dirty="0" err="1" smtClean="0"/>
              <a:t>Gonzalez</a:t>
            </a:r>
            <a:endParaRPr lang="es-CO" dirty="0" smtClean="0"/>
          </a:p>
          <a:p>
            <a:endParaRPr lang="es-CO" dirty="0" smtClean="0"/>
          </a:p>
          <a:p>
            <a:r>
              <a:rPr lang="es-CO" dirty="0" smtClean="0"/>
              <a:t>Grupo 2</a:t>
            </a:r>
          </a:p>
          <a:p>
            <a:endParaRPr lang="es-CO" dirty="0" smtClean="0"/>
          </a:p>
          <a:p>
            <a:r>
              <a:rPr lang="es-CO" dirty="0" smtClean="0"/>
              <a:t>UNIVERSIDAD DEL NORTE </a:t>
            </a:r>
          </a:p>
          <a:p>
            <a:endParaRPr lang="es-C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Simulación </a:t>
            </a:r>
            <a:r>
              <a:rPr lang="es-CO" dirty="0" err="1" smtClean="0"/>
              <a:t>Winsim</a:t>
            </a:r>
            <a:endParaRPr lang="es-CO" dirty="0"/>
          </a:p>
        </p:txBody>
      </p:sp>
      <p:pic>
        <p:nvPicPr>
          <p:cNvPr id="2457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2210594"/>
            <a:ext cx="7924800" cy="38385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CO" dirty="0" smtClean="0"/>
              <a:t>1. Simulación  del circuito para generar el reloj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499992" y="1935480"/>
            <a:ext cx="4186808" cy="4389120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es-CO" dirty="0" smtClean="0"/>
              <a:t>En electrónica, un </a:t>
            </a:r>
            <a:r>
              <a:rPr lang="es-CO" b="1" dirty="0" err="1" smtClean="0"/>
              <a:t>astable</a:t>
            </a:r>
            <a:r>
              <a:rPr lang="es-CO" dirty="0" smtClean="0"/>
              <a:t> es un </a:t>
            </a:r>
            <a:r>
              <a:rPr lang="es-CO" dirty="0" err="1" smtClean="0"/>
              <a:t>multivibrador</a:t>
            </a:r>
            <a:r>
              <a:rPr lang="es-CO" dirty="0" smtClean="0"/>
              <a:t> que no tiene ningún estado estable, lo que significa que posee dos estados "</a:t>
            </a:r>
            <a:r>
              <a:rPr lang="es-CO" dirty="0" err="1" smtClean="0"/>
              <a:t>quasi</a:t>
            </a:r>
            <a:r>
              <a:rPr lang="es-CO" dirty="0" smtClean="0"/>
              <a:t>-estables" entre los que conmuta, permaneciendo en cada uno de ellos un tiempo determinado. La frecuencia de conmutación depende, en general, de la carga y descarga de condensadores.</a:t>
            </a:r>
          </a:p>
          <a:p>
            <a:pPr algn="just"/>
            <a:endParaRPr lang="es-CO" dirty="0" smtClean="0"/>
          </a:p>
          <a:p>
            <a:pPr algn="just"/>
            <a:r>
              <a:rPr lang="es-CO" dirty="0" smtClean="0"/>
              <a:t>Entre sus múltiples aplicaciones se cuentan la generación de ondas periódicas (generador de reloj) y de trenes de impulsos.</a:t>
            </a:r>
          </a:p>
          <a:p>
            <a:endParaRPr lang="es-CO" dirty="0"/>
          </a:p>
        </p:txBody>
      </p:sp>
      <p:pic>
        <p:nvPicPr>
          <p:cNvPr id="1029" name="Picture 5" descr="http://www.virtual.unal.edu.co/cursos/ingenieria/2000477/lecciones/images/060602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2204864"/>
            <a:ext cx="2638111" cy="32521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3568" y="404664"/>
            <a:ext cx="8229600" cy="1143000"/>
          </a:xfrm>
        </p:spPr>
        <p:txBody>
          <a:bodyPr/>
          <a:lstStyle/>
          <a:p>
            <a:r>
              <a:rPr lang="es-CO" dirty="0" smtClean="0"/>
              <a:t>Ejemplos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11560" y="4797152"/>
            <a:ext cx="8075240" cy="1527448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es-CO" dirty="0" err="1" smtClean="0"/>
              <a:t>Multivibradores</a:t>
            </a:r>
            <a:r>
              <a:rPr lang="es-CO" dirty="0" smtClean="0"/>
              <a:t> </a:t>
            </a:r>
            <a:r>
              <a:rPr lang="es-CO" dirty="0" err="1" smtClean="0"/>
              <a:t>astables</a:t>
            </a:r>
            <a:r>
              <a:rPr lang="es-CO" dirty="0" smtClean="0"/>
              <a:t> que usan negadores realimentados con un circuito RC. El valor de RC determina la frecuencia de la señal de reloj de salida (</a:t>
            </a:r>
            <a:r>
              <a:rPr lang="es-CO" dirty="0" err="1" smtClean="0"/>
              <a:t>clk</a:t>
            </a:r>
            <a:r>
              <a:rPr lang="es-CO" dirty="0" smtClean="0"/>
              <a:t>).  </a:t>
            </a:r>
          </a:p>
          <a:p>
            <a:pPr algn="just"/>
            <a:r>
              <a:rPr lang="es-CO" dirty="0" smtClean="0"/>
              <a:t>Desventaja:  falta de precisión  en la frecuencia de oscilación de la señal de salida (</a:t>
            </a:r>
            <a:r>
              <a:rPr lang="es-CO" dirty="0" err="1" smtClean="0"/>
              <a:t>clk</a:t>
            </a:r>
            <a:r>
              <a:rPr lang="es-CO" dirty="0" smtClean="0"/>
              <a:t>).</a:t>
            </a:r>
            <a:endParaRPr lang="es-CO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772816"/>
            <a:ext cx="3175852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3933056"/>
            <a:ext cx="2736304" cy="3710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67944" y="1556792"/>
            <a:ext cx="4823924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0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11960" y="3861048"/>
            <a:ext cx="4216152" cy="37150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O" dirty="0" smtClean="0"/>
              <a:t>2. Contadores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2204864"/>
            <a:ext cx="4042792" cy="4389120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es-CO" dirty="0" smtClean="0"/>
              <a:t>Un contador es un circuito secuencial cuyo diagrama de estados se encuentra en un ciclo, De esta manera, una vez que llega al estado final, vuelve a comenzar la misma secuencia de estados.</a:t>
            </a:r>
          </a:p>
          <a:p>
            <a:pPr algn="just"/>
            <a:endParaRPr lang="es-CO" dirty="0" smtClean="0"/>
          </a:p>
          <a:p>
            <a:pPr algn="just"/>
            <a:r>
              <a:rPr lang="es-CO" dirty="0" smtClean="0"/>
              <a:t>La cantidad de estados por los que pasa el contador se denomina módulo del contador. Por ejemplo, para un contador del 0 al 5 (módulo 6), su diagrama de estados es el que se muestra en la figura.</a:t>
            </a:r>
            <a:endParaRPr lang="es-CO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1916832"/>
            <a:ext cx="3281603" cy="33123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Contador 74163</a:t>
            </a:r>
            <a:endParaRPr lang="es-CO" dirty="0"/>
          </a:p>
        </p:txBody>
      </p:sp>
      <p:pic>
        <p:nvPicPr>
          <p:cNvPr id="2253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1916832"/>
            <a:ext cx="2294263" cy="438943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2 Marcador de contenido"/>
          <p:cNvSpPr txBox="1">
            <a:spLocks/>
          </p:cNvSpPr>
          <p:nvPr/>
        </p:nvSpPr>
        <p:spPr>
          <a:xfrm>
            <a:off x="4211960" y="2060848"/>
            <a:ext cx="4042792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es-CO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2 Marcador de contenido"/>
          <p:cNvSpPr txBox="1">
            <a:spLocks/>
          </p:cNvSpPr>
          <p:nvPr/>
        </p:nvSpPr>
        <p:spPr>
          <a:xfrm>
            <a:off x="3419872" y="1844824"/>
            <a:ext cx="5122912" cy="4752528"/>
          </a:xfrm>
          <a:prstGeom prst="rect">
            <a:avLst/>
          </a:prstGeom>
        </p:spPr>
        <p:txBody>
          <a:bodyPr vert="horz">
            <a:normAutofit fontScale="85000" lnSpcReduction="20000"/>
          </a:bodyPr>
          <a:lstStyle/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es-CO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Es un circuito de mediana</a:t>
            </a:r>
            <a:r>
              <a:rPr lang="es-CO" sz="2600" dirty="0"/>
              <a:t> </a:t>
            </a:r>
            <a:r>
              <a:rPr kumimoji="0" lang="es-CO" sz="2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escala de integración (MSI) cuyo comportamiento es el de un contador binario de 4 bits. Por medio de sus entradas se puede controlar su funcionamiento de alguna de las siguientes formas:</a:t>
            </a:r>
          </a:p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endParaRPr kumimoji="0" lang="es-CO" sz="26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lang="es-CO" sz="2600" b="1" baseline="0" dirty="0" smtClean="0"/>
              <a:t>Contador: </a:t>
            </a:r>
            <a:r>
              <a:rPr lang="es-CO" sz="2600" baseline="0" dirty="0" smtClean="0"/>
              <a:t>el  valor</a:t>
            </a:r>
            <a:r>
              <a:rPr lang="es-CO" sz="2600" dirty="0" smtClean="0"/>
              <a:t> de sus salidas se incrementa en 1. </a:t>
            </a:r>
          </a:p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lang="es-CO" sz="2600" b="1" dirty="0" smtClean="0"/>
              <a:t>Carga Paralela: </a:t>
            </a:r>
            <a:r>
              <a:rPr lang="es-CO" sz="2600" dirty="0" smtClean="0"/>
              <a:t>las salidas toman el valor de las entradas de carga.</a:t>
            </a:r>
          </a:p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lang="es-CO" sz="2600" b="1" dirty="0" err="1" smtClean="0"/>
              <a:t>Reset</a:t>
            </a:r>
            <a:r>
              <a:rPr lang="es-CO" sz="2600" b="1" dirty="0" smtClean="0"/>
              <a:t>: </a:t>
            </a:r>
            <a:r>
              <a:rPr lang="es-CO" sz="2600" dirty="0" smtClean="0"/>
              <a:t>el valor de las salidas se vuelve cero.</a:t>
            </a:r>
          </a:p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lang="es-CO" sz="2600" b="1" dirty="0" smtClean="0"/>
              <a:t>Mantener: </a:t>
            </a:r>
            <a:r>
              <a:rPr lang="es-CO" sz="2600" dirty="0" smtClean="0"/>
              <a:t>no se modifica el valor de salida.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es-CO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es-CO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O" dirty="0" smtClean="0"/>
              <a:t>Circuito de cronómetro usando      </a:t>
            </a:r>
            <a:r>
              <a:rPr lang="es-CO" dirty="0" err="1" smtClean="0"/>
              <a:t>Pspice</a:t>
            </a:r>
            <a:endParaRPr lang="es-CO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420888"/>
            <a:ext cx="4296388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088" y="2060848"/>
            <a:ext cx="3151244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6056" y="5517232"/>
            <a:ext cx="3635896" cy="913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Simulación en </a:t>
            </a:r>
            <a:r>
              <a:rPr lang="es-CO" dirty="0" err="1" smtClean="0"/>
              <a:t>Pspice</a:t>
            </a:r>
            <a:endParaRPr lang="es-CO" dirty="0"/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916832"/>
            <a:ext cx="8085206" cy="20882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4581128"/>
            <a:ext cx="8340925" cy="1800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/>
          <a:lstStyle/>
          <a:p>
            <a:r>
              <a:rPr lang="es-CO" dirty="0" err="1" smtClean="0"/>
              <a:t>Wincupl</a:t>
            </a:r>
            <a:endParaRPr lang="es-CO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-1260648" y="1340768"/>
          <a:ext cx="11737304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Simulación </a:t>
            </a:r>
            <a:r>
              <a:rPr lang="es-CO" dirty="0" err="1" smtClean="0"/>
              <a:t>Winsim</a:t>
            </a:r>
            <a:endParaRPr lang="es-CO" dirty="0"/>
          </a:p>
        </p:txBody>
      </p:sp>
      <p:pic>
        <p:nvPicPr>
          <p:cNvPr id="2355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988840"/>
            <a:ext cx="8229600" cy="364001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Fluj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379</TotalTime>
  <Words>337</Words>
  <Application>Microsoft Office PowerPoint</Application>
  <PresentationFormat>Presentación en pantalla (4:3)</PresentationFormat>
  <Paragraphs>46</Paragraphs>
  <Slides>10</Slides>
  <Notes>10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1" baseType="lpstr">
      <vt:lpstr>Flujo</vt:lpstr>
      <vt:lpstr>Taller Contadores</vt:lpstr>
      <vt:lpstr>1. Simulación  del circuito para generar el reloj</vt:lpstr>
      <vt:lpstr>Ejemplos</vt:lpstr>
      <vt:lpstr>2. Contadores</vt:lpstr>
      <vt:lpstr>Contador 74163</vt:lpstr>
      <vt:lpstr>Circuito de cronómetro usando      Pspice</vt:lpstr>
      <vt:lpstr>Simulación en Pspice</vt:lpstr>
      <vt:lpstr>Wincupl</vt:lpstr>
      <vt:lpstr>Simulación Winsim</vt:lpstr>
      <vt:lpstr>Simulación Winsim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Talle Contadores</dc:title>
  <dc:creator>Ccts</dc:creator>
  <cp:lastModifiedBy>Ccts</cp:lastModifiedBy>
  <cp:revision>7</cp:revision>
  <dcterms:created xsi:type="dcterms:W3CDTF">2010-09-29T00:40:40Z</dcterms:created>
  <dcterms:modified xsi:type="dcterms:W3CDTF">2010-09-30T01:07:54Z</dcterms:modified>
</cp:coreProperties>
</file>